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8" r:id="rId4"/>
    <p:sldId id="258" r:id="rId5"/>
    <p:sldId id="262" r:id="rId6"/>
    <p:sldId id="269" r:id="rId7"/>
    <p:sldId id="260" r:id="rId8"/>
    <p:sldId id="261" r:id="rId9"/>
    <p:sldId id="265" r:id="rId10"/>
    <p:sldId id="264" r:id="rId11"/>
    <p:sldId id="263" r:id="rId12"/>
    <p:sldId id="266" r:id="rId13"/>
    <p:sldId id="267"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08/03/1439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08/03/1439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08/03/1439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08/03/1439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EG" dirty="0" smtClean="0"/>
              <a:t>السمات </a:t>
            </a:r>
            <a:r>
              <a:rPr lang="ar-EG" dirty="0"/>
              <a:t>العامة للتعليم في الدول </a:t>
            </a:r>
            <a:r>
              <a:rPr lang="ar-EG" dirty="0" err="1" smtClean="0"/>
              <a:t>الراسمالية</a:t>
            </a:r>
            <a:r>
              <a:rPr lang="ar-EG" dirty="0"/>
              <a:t> </a:t>
            </a:r>
            <a:br>
              <a:rPr lang="ar-EG" dirty="0"/>
            </a:br>
            <a:endParaRPr lang="ar-EG" dirty="0"/>
          </a:p>
        </p:txBody>
      </p:sp>
      <p:sp>
        <p:nvSpPr>
          <p:cNvPr id="3" name="عنوان فرعي 2"/>
          <p:cNvSpPr>
            <a:spLocks noGrp="1"/>
          </p:cNvSpPr>
          <p:nvPr>
            <p:ph type="subTitle" idx="1"/>
          </p:nvPr>
        </p:nvSpPr>
        <p:spPr/>
        <p:txBody>
          <a:bodyPr/>
          <a:lstStyle/>
          <a:p>
            <a:r>
              <a:rPr lang="ar-EG" dirty="0"/>
              <a:t>ما هي السمات العامة للتعليم في التعليم في الدول المتقدمة ؟ </a:t>
            </a:r>
          </a:p>
        </p:txBody>
      </p:sp>
    </p:spTree>
    <p:extLst>
      <p:ext uri="{BB962C8B-B14F-4D97-AF65-F5344CB8AC3E}">
        <p14:creationId xmlns:p14="http://schemas.microsoft.com/office/powerpoint/2010/main" val="416620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dirty="0"/>
              <a:t>أهم السمات :</a:t>
            </a:r>
            <a:br>
              <a:rPr lang="ar-EG" dirty="0"/>
            </a:br>
            <a:r>
              <a:rPr lang="ar-EG" dirty="0"/>
              <a:t>1. تتشابه في أنها تقع في موقع جغرافي واحد في نصف الكرة الجنوبي وتمثل أكثر من نصف سكان العالم ومعظمها دول عربية</a:t>
            </a:r>
            <a:br>
              <a:rPr lang="ar-EG" dirty="0"/>
            </a:br>
            <a:r>
              <a:rPr lang="ar-EG" dirty="0"/>
              <a:t>2. الخضوع للاستعمار : تميزت الدول النامية بوجود ثورات طبيعية وموقع جغرافي متميز جعلتها مطمع للغزاة لفترات زمنية طويلة جعلتها تفقد هويتها وشخصيتها </a:t>
            </a:r>
          </a:p>
        </p:txBody>
      </p:sp>
    </p:spTree>
    <p:extLst>
      <p:ext uri="{BB962C8B-B14F-4D97-AF65-F5344CB8AC3E}">
        <p14:creationId xmlns:p14="http://schemas.microsoft.com/office/powerpoint/2010/main" val="4061850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dirty="0"/>
              <a:t>3. غياب الاستقرار والديمقراطية : معظم دول العالم الثالث حديثة العهد بالاستقلال وتفتقر إلي مؤسسات ذات شعبية لذلك كثرت الانقلابات العسكرية وأدت إلي غياب الاستقرار بها وأدي ذلك إلي عدم وضوح الفكر والثبات في العمل والتطبيق </a:t>
            </a:r>
            <a:br>
              <a:rPr lang="ar-EG" dirty="0"/>
            </a:br>
            <a:r>
              <a:rPr lang="ar-EG" dirty="0"/>
              <a:t>4. اعتمادها علي الثروات الطبيعية : تتمي بثرواتها الطبيعية وأدي ذلك إلي طمع الغزاة في استغلال ثرواتها بشرائها بثمن بخس ثم تصنيعها وإعادة تصديرها مصنعة بأغلى الأثمان </a:t>
            </a:r>
          </a:p>
        </p:txBody>
      </p:sp>
    </p:spTree>
    <p:extLst>
      <p:ext uri="{BB962C8B-B14F-4D97-AF65-F5344CB8AC3E}">
        <p14:creationId xmlns:p14="http://schemas.microsoft.com/office/powerpoint/2010/main" val="859855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a:t>وجود مشكلات سكانية حادة : </a:t>
            </a:r>
          </a:p>
        </p:txBody>
      </p:sp>
      <p:sp>
        <p:nvSpPr>
          <p:cNvPr id="3" name="عنصر نائب للمحتوى 2"/>
          <p:cNvSpPr>
            <a:spLocks noGrp="1"/>
          </p:cNvSpPr>
          <p:nvPr>
            <p:ph idx="1"/>
          </p:nvPr>
        </p:nvSpPr>
        <p:spPr/>
        <p:txBody>
          <a:bodyPr/>
          <a:lstStyle/>
          <a:p>
            <a:r>
              <a:rPr lang="ar-EG" dirty="0"/>
              <a:t>. </a:t>
            </a:r>
            <a:r>
              <a:rPr lang="ar-EG" dirty="0" smtClean="0"/>
              <a:t>ترجع </a:t>
            </a:r>
            <a:r>
              <a:rPr lang="ar-EG" dirty="0"/>
              <a:t>إلي زيادة عدد المواليد وقلة عدد الوفيات كما يوجد مشكلة التضخم في قاعدة الهرم السكاني فنسبة الأطفال تصل إلي 60 % وأيضا مشكلة الهجرة من الريف للهجر نتيجة لما تحظي به المدن من خدمات وفرص عمل كذلك هجرة العلماء إلي الدول المتقدمة .</a:t>
            </a:r>
            <a:br>
              <a:rPr lang="ar-EG" dirty="0"/>
            </a:br>
            <a:endParaRPr lang="ar-EG" dirty="0"/>
          </a:p>
        </p:txBody>
      </p:sp>
    </p:spTree>
    <p:extLst>
      <p:ext uri="{BB962C8B-B14F-4D97-AF65-F5344CB8AC3E}">
        <p14:creationId xmlns:p14="http://schemas.microsoft.com/office/powerpoint/2010/main" val="1772974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a:t>تعدد المشكلات التعليمية : </a:t>
            </a:r>
          </a:p>
        </p:txBody>
      </p:sp>
      <p:sp>
        <p:nvSpPr>
          <p:cNvPr id="3" name="عنصر نائب للمحتوى 2"/>
          <p:cNvSpPr>
            <a:spLocks noGrp="1"/>
          </p:cNvSpPr>
          <p:nvPr>
            <p:ph idx="1"/>
          </p:nvPr>
        </p:nvSpPr>
        <p:spPr/>
        <p:txBody>
          <a:bodyPr/>
          <a:lstStyle/>
          <a:p>
            <a:r>
              <a:rPr lang="ar-EG" dirty="0" smtClean="0"/>
              <a:t>متعددة </a:t>
            </a:r>
            <a:r>
              <a:rPr lang="ar-EG" dirty="0"/>
              <a:t>ومتنوعة منها :</a:t>
            </a:r>
            <a:br>
              <a:rPr lang="ar-EG" dirty="0"/>
            </a:br>
            <a:r>
              <a:rPr lang="ar-EG" dirty="0"/>
              <a:t>- الطلب المتزايد علي التعليم وانخفاض القدرة الاستيعابية </a:t>
            </a:r>
            <a:br>
              <a:rPr lang="ar-EG" dirty="0"/>
            </a:br>
            <a:r>
              <a:rPr lang="ar-EG" dirty="0"/>
              <a:t>- عدم وضوح الفلسفة التعليمية واستقرارها </a:t>
            </a:r>
            <a:br>
              <a:rPr lang="ar-EG" dirty="0"/>
            </a:br>
            <a:r>
              <a:rPr lang="ar-EG" dirty="0"/>
              <a:t>- ارتفاع نسبة الفاقد التعليمي كالتسرب والرسوب لأكثر من عام </a:t>
            </a:r>
            <a:br>
              <a:rPr lang="ar-EG" dirty="0"/>
            </a:br>
            <a:r>
              <a:rPr lang="ar-EG" dirty="0"/>
              <a:t>- عدم التوازن بين تعليم البنات والبنين والتعليم النظري والعملي </a:t>
            </a:r>
            <a:br>
              <a:rPr lang="ar-EG" dirty="0"/>
            </a:br>
            <a:r>
              <a:rPr lang="ar-EG" dirty="0"/>
              <a:t>- ضعف الارتباط بين التعليم وسوق العمل </a:t>
            </a:r>
          </a:p>
        </p:txBody>
      </p:sp>
    </p:spTree>
    <p:extLst>
      <p:ext uri="{BB962C8B-B14F-4D97-AF65-F5344CB8AC3E}">
        <p14:creationId xmlns:p14="http://schemas.microsoft.com/office/powerpoint/2010/main" val="955458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a:t>1. </a:t>
            </a:r>
            <a:r>
              <a:rPr lang="ar-EG" dirty="0" smtClean="0"/>
              <a:t>الدولة والتعليم (مرونة </a:t>
            </a:r>
            <a:r>
              <a:rPr lang="ar-EG" dirty="0"/>
              <a:t>الإدارة </a:t>
            </a:r>
            <a:r>
              <a:rPr lang="ar-EG" dirty="0">
                <a:sym typeface="Wingdings" panose="05000000000000000000" pitchFamily="2" charset="2"/>
              </a:rPr>
              <a:t>)</a:t>
            </a:r>
            <a:endParaRPr lang="ar-EG" dirty="0"/>
          </a:p>
        </p:txBody>
      </p:sp>
      <p:sp>
        <p:nvSpPr>
          <p:cNvPr id="3" name="عنصر نائب للمحتوى 2"/>
          <p:cNvSpPr>
            <a:spLocks noGrp="1"/>
          </p:cNvSpPr>
          <p:nvPr>
            <p:ph idx="1"/>
          </p:nvPr>
        </p:nvSpPr>
        <p:spPr/>
        <p:txBody>
          <a:bodyPr/>
          <a:lstStyle/>
          <a:p>
            <a:r>
              <a:rPr lang="ar-EG" dirty="0"/>
              <a:t> فرنسا :</a:t>
            </a:r>
          </a:p>
          <a:p>
            <a:r>
              <a:rPr lang="ar-EG" dirty="0"/>
              <a:t>حيث يتميز نظام التعليم في فرنسا </a:t>
            </a:r>
          </a:p>
          <a:p>
            <a:r>
              <a:rPr lang="ar-EG" dirty="0" smtClean="0"/>
              <a:t>تكافؤ </a:t>
            </a:r>
            <a:r>
              <a:rPr lang="ar-EG" dirty="0"/>
              <a:t>الفرص التعليمية</a:t>
            </a:r>
          </a:p>
          <a:p>
            <a:r>
              <a:rPr lang="ar-EG" dirty="0" err="1"/>
              <a:t>الاشراف</a:t>
            </a:r>
            <a:r>
              <a:rPr lang="ar-EG" dirty="0"/>
              <a:t> </a:t>
            </a:r>
            <a:r>
              <a:rPr lang="ar-EG" dirty="0" err="1"/>
              <a:t>الفنى</a:t>
            </a:r>
            <a:r>
              <a:rPr lang="ar-EG" dirty="0"/>
              <a:t> على التعليم</a:t>
            </a:r>
          </a:p>
          <a:p>
            <a:r>
              <a:rPr lang="ar-EG" dirty="0"/>
              <a:t>تحقيق التماسك </a:t>
            </a:r>
            <a:r>
              <a:rPr lang="ar-EG" dirty="0" err="1"/>
              <a:t>القومى</a:t>
            </a:r>
            <a:r>
              <a:rPr lang="ar-EG" dirty="0"/>
              <a:t> </a:t>
            </a:r>
          </a:p>
          <a:p>
            <a:r>
              <a:rPr lang="ar-EG" dirty="0" smtClean="0"/>
              <a:t>.</a:t>
            </a:r>
            <a:endParaRPr lang="ar-EG" dirty="0"/>
          </a:p>
          <a:p>
            <a:endParaRPr lang="ar-EG" dirty="0"/>
          </a:p>
        </p:txBody>
      </p:sp>
    </p:spTree>
    <p:extLst>
      <p:ext uri="{BB962C8B-B14F-4D97-AF65-F5344CB8AC3E}">
        <p14:creationId xmlns:p14="http://schemas.microsoft.com/office/powerpoint/2010/main" val="209829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dirty="0" smtClean="0"/>
              <a:t>إنجلترا </a:t>
            </a:r>
            <a:r>
              <a:rPr lang="ar-EG" dirty="0"/>
              <a:t>: </a:t>
            </a:r>
            <a:endParaRPr lang="ar-EG" dirty="0" smtClean="0"/>
          </a:p>
          <a:p>
            <a:r>
              <a:rPr lang="ar-EG" dirty="0" smtClean="0"/>
              <a:t>حيث يتميز بما يلي </a:t>
            </a:r>
          </a:p>
          <a:p>
            <a:r>
              <a:rPr lang="ar-EG" dirty="0" smtClean="0"/>
              <a:t>اللامركزية في </a:t>
            </a:r>
            <a:r>
              <a:rPr lang="ar-EG" dirty="0" smtClean="0"/>
              <a:t>الأشراف </a:t>
            </a:r>
            <a:r>
              <a:rPr lang="ar-EG" dirty="0" smtClean="0"/>
              <a:t>على التعليم </a:t>
            </a:r>
          </a:p>
          <a:p>
            <a:r>
              <a:rPr lang="ar-EG" dirty="0" smtClean="0"/>
              <a:t>قيام الهيئات الدينية بدور هام فى التعليم</a:t>
            </a:r>
          </a:p>
          <a:p>
            <a:r>
              <a:rPr lang="ar-EG" dirty="0" smtClean="0"/>
              <a:t>حرية المعلمون  حيث لا يعد موظف لدى الدولة </a:t>
            </a:r>
          </a:p>
          <a:p>
            <a:endParaRPr lang="ar-EG" dirty="0"/>
          </a:p>
        </p:txBody>
      </p:sp>
    </p:spTree>
    <p:extLst>
      <p:ext uri="{BB962C8B-B14F-4D97-AF65-F5344CB8AC3E}">
        <p14:creationId xmlns:p14="http://schemas.microsoft.com/office/powerpoint/2010/main" val="340428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fontScale="85000" lnSpcReduction="10000"/>
          </a:bodyPr>
          <a:lstStyle/>
          <a:p>
            <a:r>
              <a:rPr lang="ar-EG" dirty="0"/>
              <a:t/>
            </a:r>
            <a:br>
              <a:rPr lang="ar-EG" dirty="0"/>
            </a:br>
            <a:r>
              <a:rPr lang="ar-EG" dirty="0"/>
              <a:t>- في الولايات المتحدة نجد أن الجهات المسئولة عن التعليم جهات رسمية السلطات المحلية وحكومة الولايات المتحدة والحكومة الفدرالية </a:t>
            </a:r>
            <a:r>
              <a:rPr lang="ar-EG" dirty="0" smtClean="0"/>
              <a:t>.</a:t>
            </a:r>
          </a:p>
          <a:p>
            <a:r>
              <a:rPr lang="ar-EG" dirty="0" smtClean="0"/>
              <a:t> </a:t>
            </a:r>
            <a:r>
              <a:rPr lang="ar-EG" dirty="0"/>
              <a:t>والحكومة الفيدرالية لا تشارك في تمويل التعليم إلا إذا كانت الولاية فقيرة جدا .المناهج والمؤسسات التعليمية تختلف باختلاف المؤسسة واختلاف الولاية وطرق التدريس تختلف أيضا فالمدرسة وحدة قائمة بذاتها والمعلمون وأولياء الأمور يديرون العلمية التعليمية وولي الأمر هو من يتحكم في المناهج وفي تعيين المدرسين .</a:t>
            </a:r>
          </a:p>
          <a:p>
            <a:r>
              <a:rPr lang="ar-EG" dirty="0" smtClean="0"/>
              <a:t> </a:t>
            </a:r>
            <a:r>
              <a:rPr lang="ar-EG" dirty="0"/>
              <a:t/>
            </a:r>
            <a:br>
              <a:rPr lang="ar-EG" dirty="0"/>
            </a:br>
            <a:r>
              <a:rPr lang="ar-EG" dirty="0" smtClean="0"/>
              <a:t>-</a:t>
            </a:r>
            <a:endParaRPr lang="ar-EG" dirty="0"/>
          </a:p>
        </p:txBody>
      </p:sp>
    </p:spTree>
    <p:extLst>
      <p:ext uri="{BB962C8B-B14F-4D97-AF65-F5344CB8AC3E}">
        <p14:creationId xmlns:p14="http://schemas.microsoft.com/office/powerpoint/2010/main" val="85985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مدارس الهيئات الخاصة والدينية :</a:t>
            </a:r>
            <a:endParaRPr lang="ar-EG" dirty="0"/>
          </a:p>
        </p:txBody>
      </p:sp>
      <p:sp>
        <p:nvSpPr>
          <p:cNvPr id="3" name="عنصر نائب للمحتوى 2"/>
          <p:cNvSpPr>
            <a:spLocks noGrp="1"/>
          </p:cNvSpPr>
          <p:nvPr>
            <p:ph idx="1"/>
          </p:nvPr>
        </p:nvSpPr>
        <p:spPr/>
        <p:txBody>
          <a:bodyPr/>
          <a:lstStyle/>
          <a:p>
            <a:pPr marL="0" indent="0">
              <a:buNone/>
            </a:pPr>
            <a:r>
              <a:rPr lang="ar-EG" dirty="0"/>
              <a:t/>
            </a:r>
            <a:br>
              <a:rPr lang="ar-EG" dirty="0"/>
            </a:br>
            <a:r>
              <a:rPr lang="ar-EG" dirty="0"/>
              <a:t>- في الولايات المتحدة للمدارس حرية التصرف بشرط </a:t>
            </a:r>
            <a:r>
              <a:rPr lang="ar-EG" dirty="0" smtClean="0"/>
              <a:t>عدم </a:t>
            </a:r>
            <a:r>
              <a:rPr lang="ar-EG" dirty="0"/>
              <a:t>التدخل في أمور الدين </a:t>
            </a:r>
            <a:r>
              <a:rPr lang="ar-EG" dirty="0" smtClean="0"/>
              <a:t> من منطلق الفصل بين الدين والدولة </a:t>
            </a:r>
            <a:r>
              <a:rPr lang="ar-EG" dirty="0"/>
              <a:t/>
            </a:r>
            <a:br>
              <a:rPr lang="ar-EG" dirty="0"/>
            </a:br>
            <a:r>
              <a:rPr lang="ar-EG" dirty="0"/>
              <a:t>- في فرنسا الدولة تشرف فقط </a:t>
            </a:r>
            <a:r>
              <a:rPr lang="ar-EG" dirty="0" smtClean="0"/>
              <a:t>كما تقوم المدارس </a:t>
            </a:r>
            <a:r>
              <a:rPr lang="ar-EG" dirty="0" err="1" smtClean="0"/>
              <a:t>الكاثوليكة</a:t>
            </a:r>
            <a:r>
              <a:rPr lang="ar-EG" dirty="0" smtClean="0"/>
              <a:t> بدور </a:t>
            </a:r>
            <a:r>
              <a:rPr lang="ar-EG" dirty="0" err="1" smtClean="0"/>
              <a:t>حيوى</a:t>
            </a:r>
            <a:r>
              <a:rPr lang="ar-EG" dirty="0" smtClean="0"/>
              <a:t> </a:t>
            </a:r>
            <a:r>
              <a:rPr lang="ar-EG" dirty="0"/>
              <a:t/>
            </a:r>
            <a:br>
              <a:rPr lang="ar-EG" dirty="0"/>
            </a:br>
            <a:r>
              <a:rPr lang="ar-EG" dirty="0"/>
              <a:t>- في </a:t>
            </a:r>
            <a:r>
              <a:rPr lang="ar-EG" dirty="0" err="1"/>
              <a:t>انجلترا</a:t>
            </a:r>
            <a:r>
              <a:rPr lang="ar-EG" dirty="0"/>
              <a:t> </a:t>
            </a:r>
            <a:r>
              <a:rPr lang="ar-EG" dirty="0" smtClean="0"/>
              <a:t>هناك حرية لتلك المدارس كما توليها الدولة رعاية واهتمام </a:t>
            </a:r>
            <a:endParaRPr lang="ar-EG" dirty="0"/>
          </a:p>
        </p:txBody>
      </p:sp>
    </p:spTree>
    <p:extLst>
      <p:ext uri="{BB962C8B-B14F-4D97-AF65-F5344CB8AC3E}">
        <p14:creationId xmlns:p14="http://schemas.microsoft.com/office/powerpoint/2010/main" val="85985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تمويل التعليم </a:t>
            </a:r>
            <a:endParaRPr lang="ar-EG" dirty="0"/>
          </a:p>
        </p:txBody>
      </p:sp>
      <p:sp>
        <p:nvSpPr>
          <p:cNvPr id="3" name="عنصر نائب للمحتوى 2"/>
          <p:cNvSpPr>
            <a:spLocks noGrp="1"/>
          </p:cNvSpPr>
          <p:nvPr>
            <p:ph idx="1"/>
          </p:nvPr>
        </p:nvSpPr>
        <p:spPr/>
        <p:txBody>
          <a:bodyPr/>
          <a:lstStyle/>
          <a:p>
            <a:r>
              <a:rPr lang="ar-EG" dirty="0" smtClean="0"/>
              <a:t>فرنسا : التعليم </a:t>
            </a:r>
            <a:r>
              <a:rPr lang="ar-EG" dirty="0"/>
              <a:t>يتم من قبل الحكومة الوطنية وأصحاب الشركات يشاركون ب 10 % والحكومة هي المسئولة عن </a:t>
            </a:r>
            <a:r>
              <a:rPr lang="ar-EG" dirty="0" smtClean="0"/>
              <a:t>الإدارة</a:t>
            </a:r>
          </a:p>
          <a:p>
            <a:r>
              <a:rPr lang="ar-EG" dirty="0" err="1" smtClean="0"/>
              <a:t>انجلترا</a:t>
            </a:r>
            <a:r>
              <a:rPr lang="ar-EG" dirty="0" smtClean="0"/>
              <a:t> تسهم </a:t>
            </a:r>
            <a:r>
              <a:rPr lang="ar-EG" dirty="0"/>
              <a:t>السلطات المحلية ب 40 % من إجمالي التمويل وتساعد الدولة بباقي النسبة وقد تزيد مساعدة الدولة إلي 90 % </a:t>
            </a:r>
          </a:p>
          <a:p>
            <a:r>
              <a:rPr lang="ar-EG" dirty="0" err="1" smtClean="0"/>
              <a:t>امريكا</a:t>
            </a:r>
            <a:r>
              <a:rPr lang="ar-EG" dirty="0" smtClean="0"/>
              <a:t> يتحمل </a:t>
            </a:r>
            <a:r>
              <a:rPr lang="ar-EG" dirty="0" err="1" smtClean="0"/>
              <a:t>اولياء</a:t>
            </a:r>
            <a:r>
              <a:rPr lang="ar-EG" dirty="0" smtClean="0"/>
              <a:t> </a:t>
            </a:r>
            <a:r>
              <a:rPr lang="ar-EG" dirty="0" err="1" smtClean="0"/>
              <a:t>الامور</a:t>
            </a:r>
            <a:r>
              <a:rPr lang="ar-EG" dirty="0" smtClean="0"/>
              <a:t> والسلطات المحلية العبء الكامل مع تقديم مساعدات بسيطة من </a:t>
            </a:r>
            <a:r>
              <a:rPr lang="ar-EG" dirty="0" err="1" smtClean="0"/>
              <a:t>الجكومة</a:t>
            </a:r>
            <a:r>
              <a:rPr lang="ar-EG" dirty="0" smtClean="0"/>
              <a:t> الفيدرالية </a:t>
            </a:r>
            <a:endParaRPr lang="ar-EG" dirty="0"/>
          </a:p>
        </p:txBody>
      </p:sp>
    </p:spTree>
    <p:extLst>
      <p:ext uri="{BB962C8B-B14F-4D97-AF65-F5344CB8AC3E}">
        <p14:creationId xmlns:p14="http://schemas.microsoft.com/office/powerpoint/2010/main" val="346999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 الاهتمام بالتعليم كما وكيفا :من الناحية الكمية : </a:t>
            </a:r>
          </a:p>
        </p:txBody>
      </p:sp>
      <p:sp>
        <p:nvSpPr>
          <p:cNvPr id="3" name="عنصر نائب للمحتوى 2"/>
          <p:cNvSpPr>
            <a:spLocks noGrp="1"/>
          </p:cNvSpPr>
          <p:nvPr>
            <p:ph idx="1"/>
          </p:nvPr>
        </p:nvSpPr>
        <p:spPr/>
        <p:txBody>
          <a:bodyPr/>
          <a:lstStyle/>
          <a:p>
            <a:r>
              <a:rPr lang="ar-EG" dirty="0" smtClean="0"/>
              <a:t>أي </a:t>
            </a:r>
            <a:r>
              <a:rPr lang="ar-EG" dirty="0"/>
              <a:t>أن التعليم الإلزامي أو الفترة الإلزامية , فكلما كانت الفترة الإلزامية أطول كلما كان دليل علي تحضر الدولة .</a:t>
            </a:r>
            <a:br>
              <a:rPr lang="ar-EG" dirty="0"/>
            </a:br>
            <a:r>
              <a:rPr lang="ar-EG" dirty="0"/>
              <a:t>- في الولايات المتحدة يصل سن التعليم الإلزامي إلي 18 سنة </a:t>
            </a:r>
            <a:br>
              <a:rPr lang="ar-EG" dirty="0"/>
            </a:br>
            <a:r>
              <a:rPr lang="ar-EG" dirty="0"/>
              <a:t>- في فرنسا إلي 10 سنوات </a:t>
            </a:r>
            <a:br>
              <a:rPr lang="ar-EG" dirty="0"/>
            </a:br>
            <a:r>
              <a:rPr lang="ar-EG" dirty="0"/>
              <a:t>- في </a:t>
            </a:r>
            <a:r>
              <a:rPr lang="ar-EG" dirty="0" err="1"/>
              <a:t>انجلترا</a:t>
            </a:r>
            <a:r>
              <a:rPr lang="ar-EG" dirty="0"/>
              <a:t> إلي 13 سنة </a:t>
            </a:r>
            <a:br>
              <a:rPr lang="ar-EG" dirty="0"/>
            </a:br>
            <a:r>
              <a:rPr lang="ar-EG" dirty="0"/>
              <a:t>من الناحية الكيفية : بمعني دراسة الميول والاتجاهات والمواهب والفروق الفردية </a:t>
            </a:r>
          </a:p>
        </p:txBody>
      </p:sp>
    </p:spTree>
    <p:extLst>
      <p:ext uri="{BB962C8B-B14F-4D97-AF65-F5344CB8AC3E}">
        <p14:creationId xmlns:p14="http://schemas.microsoft.com/office/powerpoint/2010/main" val="859855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dirty="0"/>
              <a:t>4. الاهتمام بالمعلمين وتدريبهم : فالمدرسة وحدة قائمة بذاتها والمعلمون يكونون مجلس إدارة والاهتمام بالطلبة لتنمية ميولهم واتجاهاتهم </a:t>
            </a:r>
          </a:p>
        </p:txBody>
      </p:sp>
    </p:spTree>
    <p:extLst>
      <p:ext uri="{BB962C8B-B14F-4D97-AF65-F5344CB8AC3E}">
        <p14:creationId xmlns:p14="http://schemas.microsoft.com/office/powerpoint/2010/main" val="859855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a:t>لسمات العامة للتعليم للدول النامية</a:t>
            </a:r>
          </a:p>
        </p:txBody>
      </p:sp>
      <p:sp>
        <p:nvSpPr>
          <p:cNvPr id="3" name="عنصر نائب للمحتوى 2"/>
          <p:cNvSpPr>
            <a:spLocks noGrp="1"/>
          </p:cNvSpPr>
          <p:nvPr>
            <p:ph idx="1"/>
          </p:nvPr>
        </p:nvSpPr>
        <p:spPr/>
        <p:txBody>
          <a:bodyPr>
            <a:normAutofit/>
          </a:bodyPr>
          <a:lstStyle/>
          <a:p>
            <a:r>
              <a:rPr lang="ar-EG" dirty="0"/>
              <a:t/>
            </a:r>
            <a:br>
              <a:rPr lang="ar-EG" dirty="0"/>
            </a:br>
            <a:r>
              <a:rPr lang="ar-EG" dirty="0"/>
              <a:t>ما هي السمات العامة للتعليم في الدول النامية ؟</a:t>
            </a:r>
            <a:br>
              <a:rPr lang="ar-EG" dirty="0"/>
            </a:br>
            <a:r>
              <a:rPr lang="ar-EG" dirty="0" smtClean="0"/>
              <a:t>.</a:t>
            </a:r>
            <a:r>
              <a:rPr lang="ar-EG" dirty="0"/>
              <a:t> </a:t>
            </a:r>
            <a:br>
              <a:rPr lang="ar-EG" dirty="0"/>
            </a:br>
            <a:r>
              <a:rPr lang="ar-EG" dirty="0"/>
              <a:t/>
            </a:r>
            <a:br>
              <a:rPr lang="ar-EG" dirty="0"/>
            </a:br>
            <a:r>
              <a:rPr lang="ar-EG" dirty="0" smtClean="0"/>
              <a:t>.</a:t>
            </a:r>
            <a:r>
              <a:rPr lang="ar-EG" dirty="0"/>
              <a:t/>
            </a:r>
            <a:br>
              <a:rPr lang="ar-EG" dirty="0"/>
            </a:br>
            <a:r>
              <a:rPr lang="ar-EG" dirty="0" smtClean="0"/>
              <a:t>.</a:t>
            </a:r>
            <a:r>
              <a:rPr lang="ar-EG" dirty="0"/>
              <a:t/>
            </a:r>
            <a:br>
              <a:rPr lang="ar-EG" dirty="0"/>
            </a:br>
            <a:endParaRPr lang="ar-EG" dirty="0"/>
          </a:p>
        </p:txBody>
      </p:sp>
    </p:spTree>
    <p:extLst>
      <p:ext uri="{BB962C8B-B14F-4D97-AF65-F5344CB8AC3E}">
        <p14:creationId xmlns:p14="http://schemas.microsoft.com/office/powerpoint/2010/main" val="242657154"/>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250</Words>
  <Application>Microsoft Office PowerPoint</Application>
  <PresentationFormat>عرض على الشاشة (3:4)‏</PresentationFormat>
  <Paragraphs>34</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سمة Office</vt:lpstr>
      <vt:lpstr>السمات العامة للتعليم في الدول الراسمالية  </vt:lpstr>
      <vt:lpstr>1. الدولة والتعليم (مرونة الإدارة )</vt:lpstr>
      <vt:lpstr>عرض تقديمي في PowerPoint</vt:lpstr>
      <vt:lpstr>عرض تقديمي في PowerPoint</vt:lpstr>
      <vt:lpstr>مدارس الهيئات الخاصة والدينية :</vt:lpstr>
      <vt:lpstr>تمويل التعليم </vt:lpstr>
      <vt:lpstr>. الاهتمام بالتعليم كما وكيفا :من الناحية الكمية : </vt:lpstr>
      <vt:lpstr>عرض تقديمي في PowerPoint</vt:lpstr>
      <vt:lpstr>لسمات العامة للتعليم للدول النامية</vt:lpstr>
      <vt:lpstr>عرض تقديمي في PowerPoint</vt:lpstr>
      <vt:lpstr>عرض تقديمي في PowerPoint</vt:lpstr>
      <vt:lpstr>وجود مشكلات سكانية حادة : </vt:lpstr>
      <vt:lpstr>تعدد المشكلات التعليمية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لسمات العامة للتعليم في الدول المتقدمة  </dc:title>
  <dc:creator>Gama</dc:creator>
  <cp:lastModifiedBy>Gama</cp:lastModifiedBy>
  <cp:revision>5</cp:revision>
  <dcterms:created xsi:type="dcterms:W3CDTF">2017-11-25T14:47:39Z</dcterms:created>
  <dcterms:modified xsi:type="dcterms:W3CDTF">2017-11-25T23:12:52Z</dcterms:modified>
</cp:coreProperties>
</file>